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70" r:id="rId3"/>
    <p:sldId id="267" r:id="rId4"/>
    <p:sldId id="271" r:id="rId5"/>
    <p:sldId id="272" r:id="rId6"/>
    <p:sldId id="273" r:id="rId7"/>
    <p:sldId id="275" r:id="rId8"/>
    <p:sldId id="274" r:id="rId9"/>
    <p:sldId id="276" r:id="rId10"/>
    <p:sldId id="257" r:id="rId11"/>
    <p:sldId id="262" r:id="rId12"/>
    <p:sldId id="264" r:id="rId13"/>
    <p:sldId id="263" r:id="rId14"/>
    <p:sldId id="260" r:id="rId15"/>
    <p:sldId id="261" r:id="rId16"/>
    <p:sldId id="265" r:id="rId17"/>
    <p:sldId id="258" r:id="rId18"/>
    <p:sldId id="259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9C4C-716F-4A9D-96D3-402AC08C83ED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AA354-5B1B-4138-ACC4-3966903C27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454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9C4C-716F-4A9D-96D3-402AC08C83ED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AA354-5B1B-4138-ACC4-3966903C27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461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9C4C-716F-4A9D-96D3-402AC08C83ED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AA354-5B1B-4138-ACC4-3966903C279E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975715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9C4C-716F-4A9D-96D3-402AC08C83ED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AA354-5B1B-4138-ACC4-3966903C27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45852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9C4C-716F-4A9D-96D3-402AC08C83ED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AA354-5B1B-4138-ACC4-3966903C279E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309971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9C4C-716F-4A9D-96D3-402AC08C83ED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AA354-5B1B-4138-ACC4-3966903C27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48504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9C4C-716F-4A9D-96D3-402AC08C83ED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AA354-5B1B-4138-ACC4-3966903C27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3399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9C4C-716F-4A9D-96D3-402AC08C83ED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AA354-5B1B-4138-ACC4-3966903C27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0885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9C4C-716F-4A9D-96D3-402AC08C83ED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AA354-5B1B-4138-ACC4-3966903C27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123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9C4C-716F-4A9D-96D3-402AC08C83ED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AA354-5B1B-4138-ACC4-3966903C27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6867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9C4C-716F-4A9D-96D3-402AC08C83ED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AA354-5B1B-4138-ACC4-3966903C27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984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9C4C-716F-4A9D-96D3-402AC08C83ED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AA354-5B1B-4138-ACC4-3966903C27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920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9C4C-716F-4A9D-96D3-402AC08C83ED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AA354-5B1B-4138-ACC4-3966903C27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4169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9C4C-716F-4A9D-96D3-402AC08C83ED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AA354-5B1B-4138-ACC4-3966903C27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556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9C4C-716F-4A9D-96D3-402AC08C83ED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AA354-5B1B-4138-ACC4-3966903C27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279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AA354-5B1B-4138-ACC4-3966903C279E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9C4C-716F-4A9D-96D3-402AC08C83ED}" type="datetimeFigureOut">
              <a:rPr lang="ru-RU" smtClean="0"/>
              <a:t>27.04.2022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912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A59C4C-716F-4A9D-96D3-402AC08C83ED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B7AA354-5B1B-4138-ACC4-3966903C27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6922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microsoft.com/office/2007/relationships/hdphoto" Target="../media/hdphoto5.wdp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7" Type="http://schemas.microsoft.com/office/2007/relationships/hdphoto" Target="../media/hdphoto9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microsoft.com/office/2007/relationships/hdphoto" Target="../media/hdphoto8.wdp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3048606"/>
              </p:ext>
            </p:extLst>
          </p:nvPr>
        </p:nvGraphicFramePr>
        <p:xfrm>
          <a:off x="0" y="0"/>
          <a:ext cx="11611154" cy="137541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1611154">
                  <a:extLst>
                    <a:ext uri="{9D8B030D-6E8A-4147-A177-3AD203B41FA5}">
                      <a16:colId xmlns:a16="http://schemas.microsoft.com/office/drawing/2014/main" val="65830571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28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8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Муниципальное бюджетное общеобразовательное </a:t>
                      </a:r>
                      <a:r>
                        <a:rPr lang="ru-RU" sz="2800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учреждение</a:t>
                      </a:r>
                    </a:p>
                    <a:p>
                      <a:pPr algn="ctr" fontAlgn="t"/>
                      <a:r>
                        <a:rPr lang="ru-RU" sz="2800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28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Гимназия №75» Московского района </a:t>
                      </a:r>
                      <a:r>
                        <a:rPr lang="ru-RU" sz="2800" b="1" i="1" dirty="0" err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г.Казани</a:t>
                      </a:r>
                      <a:endParaRPr lang="ru-RU" sz="28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R="47625" marT="47625" marB="47625"/>
                </a:tc>
                <a:extLst>
                  <a:ext uri="{0D108BD9-81ED-4DB2-BD59-A6C34878D82A}">
                    <a16:rowId xmlns:a16="http://schemas.microsoft.com/office/drawing/2014/main" val="2466612057"/>
                  </a:ext>
                </a:extLst>
              </a:tr>
            </a:tbl>
          </a:graphicData>
        </a:graphic>
      </p:graphicFrame>
      <p:pic>
        <p:nvPicPr>
          <p:cNvPr id="1026" name="Picture 2" descr="https://domofoto.ru/photo/00/32/78/3278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39" y="1523759"/>
            <a:ext cx="3638294" cy="22389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5811" t="12889" r="16483" b="6079"/>
          <a:stretch/>
        </p:blipFill>
        <p:spPr>
          <a:xfrm>
            <a:off x="465239" y="4080412"/>
            <a:ext cx="3638294" cy="24493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6906763"/>
              </p:ext>
            </p:extLst>
          </p:nvPr>
        </p:nvGraphicFramePr>
        <p:xfrm>
          <a:off x="4508204" y="1909103"/>
          <a:ext cx="5837275" cy="4342617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690957">
                  <a:extLst>
                    <a:ext uri="{9D8B030D-6E8A-4147-A177-3AD203B41FA5}">
                      <a16:colId xmlns:a16="http://schemas.microsoft.com/office/drawing/2014/main" val="259767974"/>
                    </a:ext>
                  </a:extLst>
                </a:gridCol>
                <a:gridCol w="4146318">
                  <a:extLst>
                    <a:ext uri="{9D8B030D-6E8A-4147-A177-3AD203B41FA5}">
                      <a16:colId xmlns:a16="http://schemas.microsoft.com/office/drawing/2014/main" val="1089406522"/>
                    </a:ext>
                  </a:extLst>
                </a:gridCol>
              </a:tblGrid>
              <a:tr h="545759">
                <a:tc>
                  <a:txBody>
                    <a:bodyPr/>
                    <a:lstStyle/>
                    <a:p>
                      <a:pPr fontAlgn="t"/>
                      <a:r>
                        <a:rPr lang="ru-RU" sz="18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Адрес:</a:t>
                      </a:r>
                    </a:p>
                  </a:txBody>
                  <a:tcPr marL="85778" marR="107222" marT="42889" marB="107222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8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420039, г. Казань, ул. Гагарина - 101А, 420057, </a:t>
                      </a:r>
                      <a:r>
                        <a:rPr lang="ru-RU" sz="1800" b="1" i="1" baseline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r>
                        <a:rPr lang="ru-RU" sz="18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Казань, </a:t>
                      </a:r>
                      <a:r>
                        <a:rPr lang="ru-RU" sz="1800" b="1" i="1" dirty="0" err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ул</a:t>
                      </a:r>
                      <a:r>
                        <a:rPr lang="ru-RU" sz="18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Гагарина - 26А</a:t>
                      </a:r>
                    </a:p>
                  </a:txBody>
                  <a:tcPr marL="85778" marR="107222" marT="42889" marB="107222"/>
                </a:tc>
                <a:extLst>
                  <a:ext uri="{0D108BD9-81ED-4DB2-BD59-A6C34878D82A}">
                    <a16:rowId xmlns:a16="http://schemas.microsoft.com/office/drawing/2014/main" val="957563835"/>
                  </a:ext>
                </a:extLst>
              </a:tr>
              <a:tr h="345634">
                <a:tc>
                  <a:txBody>
                    <a:bodyPr/>
                    <a:lstStyle/>
                    <a:p>
                      <a:pPr fontAlgn="t"/>
                      <a:r>
                        <a:rPr lang="ru-RU" sz="1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Телефон:</a:t>
                      </a:r>
                    </a:p>
                  </a:txBody>
                  <a:tcPr marL="85778" marR="107222" marT="42889" marB="107222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8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+7(843)-564-69-55, +7(843)-555-63-53, +7951-062-62-78</a:t>
                      </a:r>
                    </a:p>
                  </a:txBody>
                  <a:tcPr marL="85778" marR="107222" marT="42889" marB="107222"/>
                </a:tc>
                <a:extLst>
                  <a:ext uri="{0D108BD9-81ED-4DB2-BD59-A6C34878D82A}">
                    <a16:rowId xmlns:a16="http://schemas.microsoft.com/office/drawing/2014/main" val="254342944"/>
                  </a:ext>
                </a:extLst>
              </a:tr>
              <a:tr h="343892">
                <a:tc>
                  <a:txBody>
                    <a:bodyPr/>
                    <a:lstStyle/>
                    <a:p>
                      <a:pPr fontAlgn="t"/>
                      <a:r>
                        <a:rPr lang="en-US" sz="1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E-Mail:</a:t>
                      </a:r>
                    </a:p>
                  </a:txBody>
                  <a:tcPr marL="85778" marR="107222" marT="42889" marB="107222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8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G75.kzn@tatar.ru</a:t>
                      </a:r>
                    </a:p>
                  </a:txBody>
                  <a:tcPr marL="85778" marR="107222" marT="42889" marB="107222"/>
                </a:tc>
                <a:extLst>
                  <a:ext uri="{0D108BD9-81ED-4DB2-BD59-A6C34878D82A}">
                    <a16:rowId xmlns:a16="http://schemas.microsoft.com/office/drawing/2014/main" val="146912021"/>
                  </a:ext>
                </a:extLst>
              </a:tr>
              <a:tr h="343892">
                <a:tc>
                  <a:txBody>
                    <a:bodyPr/>
                    <a:lstStyle/>
                    <a:p>
                      <a:pPr fontAlgn="t"/>
                      <a:r>
                        <a:rPr lang="ru-RU" sz="1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Министерство:</a:t>
                      </a:r>
                    </a:p>
                  </a:txBody>
                  <a:tcPr marL="85778" marR="107222" marT="42889" marB="107222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8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Министерство образования и науки Республики Татарстан</a:t>
                      </a:r>
                    </a:p>
                  </a:txBody>
                  <a:tcPr marL="85778" marR="107222" marT="42889" marB="107222"/>
                </a:tc>
                <a:extLst>
                  <a:ext uri="{0D108BD9-81ED-4DB2-BD59-A6C34878D82A}">
                    <a16:rowId xmlns:a16="http://schemas.microsoft.com/office/drawing/2014/main" val="3665663658"/>
                  </a:ext>
                </a:extLst>
              </a:tr>
              <a:tr h="343892">
                <a:tc>
                  <a:txBody>
                    <a:bodyPr/>
                    <a:lstStyle/>
                    <a:p>
                      <a:pPr fontAlgn="t"/>
                      <a:r>
                        <a:rPr lang="ru-RU" sz="18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Короткое название:</a:t>
                      </a:r>
                    </a:p>
                  </a:txBody>
                  <a:tcPr marL="85778" marR="107222" marT="42889" marB="107222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«Гимназия №75»</a:t>
                      </a:r>
                    </a:p>
                  </a:txBody>
                  <a:tcPr marL="85778" marR="107222" marT="42889" marB="107222"/>
                </a:tc>
                <a:extLst>
                  <a:ext uri="{0D108BD9-81ED-4DB2-BD59-A6C34878D82A}">
                    <a16:rowId xmlns:a16="http://schemas.microsoft.com/office/drawing/2014/main" val="2523689282"/>
                  </a:ext>
                </a:extLst>
              </a:tr>
              <a:tr h="343892">
                <a:tc>
                  <a:txBody>
                    <a:bodyPr/>
                    <a:lstStyle/>
                    <a:p>
                      <a:pPr fontAlgn="t"/>
                      <a:r>
                        <a:rPr lang="ru-RU" sz="1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Руководитель:</a:t>
                      </a:r>
                    </a:p>
                  </a:txBody>
                  <a:tcPr marL="85778" marR="107222" marT="42889" marB="107222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800" b="1" i="1" dirty="0" err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Помыкалова</a:t>
                      </a:r>
                      <a:r>
                        <a:rPr lang="ru-RU" sz="1800" b="1" i="1" baseline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Лариса Петровна</a:t>
                      </a:r>
                      <a:endParaRPr lang="ru-RU" sz="18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5778" marR="107222" marT="42889" marB="107222"/>
                </a:tc>
                <a:extLst>
                  <a:ext uri="{0D108BD9-81ED-4DB2-BD59-A6C34878D82A}">
                    <a16:rowId xmlns:a16="http://schemas.microsoft.com/office/drawing/2014/main" val="2396705491"/>
                  </a:ext>
                </a:extLst>
              </a:tr>
              <a:tr h="545759">
                <a:tc>
                  <a:txBody>
                    <a:bodyPr/>
                    <a:lstStyle/>
                    <a:p>
                      <a:pPr fontAlgn="t"/>
                      <a:r>
                        <a:rPr lang="ru-RU" sz="18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основания учреждения:</a:t>
                      </a:r>
                    </a:p>
                  </a:txBody>
                  <a:tcPr marL="85778" marR="107222" marT="42889" marB="107222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8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1971</a:t>
                      </a:r>
                    </a:p>
                  </a:txBody>
                  <a:tcPr marL="85778" marR="107222" marT="42889" marB="107222"/>
                </a:tc>
                <a:extLst>
                  <a:ext uri="{0D108BD9-81ED-4DB2-BD59-A6C34878D82A}">
                    <a16:rowId xmlns:a16="http://schemas.microsoft.com/office/drawing/2014/main" val="38911859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437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63204" y="149289"/>
            <a:ext cx="5670250" cy="772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320"/>
              </a:lnSpc>
              <a:spcBef>
                <a:spcPts val="600"/>
              </a:spcBef>
            </a:pPr>
            <a:r>
              <a:rPr lang="ru-RU" sz="4800" b="1" i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Школьная форма</a:t>
            </a:r>
            <a:endParaRPr lang="ru-RU" sz="4800" b="1" i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https://otyrar.kz/wp-content/uploads/2016/03/1319image-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0523" y="4513457"/>
            <a:ext cx="4572001" cy="19870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9372229"/>
              </p:ext>
            </p:extLst>
          </p:nvPr>
        </p:nvGraphicFramePr>
        <p:xfrm>
          <a:off x="1072394" y="1069378"/>
          <a:ext cx="9991845" cy="3129407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3120593">
                  <a:extLst>
                    <a:ext uri="{9D8B030D-6E8A-4147-A177-3AD203B41FA5}">
                      <a16:colId xmlns:a16="http://schemas.microsoft.com/office/drawing/2014/main" val="2181276574"/>
                    </a:ext>
                  </a:extLst>
                </a:gridCol>
                <a:gridCol w="6871252">
                  <a:extLst>
                    <a:ext uri="{9D8B030D-6E8A-4147-A177-3AD203B41FA5}">
                      <a16:colId xmlns:a16="http://schemas.microsoft.com/office/drawing/2014/main" val="2370661005"/>
                    </a:ext>
                  </a:extLst>
                </a:gridCol>
              </a:tblGrid>
              <a:tr h="4981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Школьная форма </a:t>
                      </a:r>
                      <a:endParaRPr lang="ru-RU" sz="18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Классический</a:t>
                      </a:r>
                      <a:r>
                        <a:rPr lang="ru-RU" sz="1800" b="1" i="1" baseline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костюм для мальчиков</a:t>
                      </a:r>
                      <a:r>
                        <a:rPr lang="ru-RU" sz="1800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сарафан для девочек</a:t>
                      </a:r>
                      <a:endParaRPr lang="ru-RU" sz="18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i="1" dirty="0" err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тё</a:t>
                      </a:r>
                      <a:r>
                        <a:rPr lang="ru-RU" sz="1800" b="1" i="1" dirty="0" err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мно</a:t>
                      </a:r>
                      <a:r>
                        <a:rPr lang="ru-RU" sz="1800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-синего </a:t>
                      </a:r>
                      <a:r>
                        <a:rPr lang="ru-RU" sz="1800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цвета.  Допускается трикотажный жилет.</a:t>
                      </a:r>
                      <a:endParaRPr lang="ru-RU" sz="18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498369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Блузка/рубашка</a:t>
                      </a:r>
                      <a:endParaRPr lang="ru-RU" sz="18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белая или голубая  с длинными и короткими рукавами</a:t>
                      </a:r>
                      <a:endParaRPr lang="ru-RU" sz="18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324998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Сменная обувь</a:t>
                      </a:r>
                      <a:endParaRPr lang="ru-RU" sz="18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туфли, ботинки синие, черные с закрытыми носком и пяткой</a:t>
                      </a:r>
                      <a:endParaRPr lang="ru-RU" sz="18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060996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Сумка для сменной обуви</a:t>
                      </a:r>
                      <a:endParaRPr lang="ru-RU" sz="18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любой цвет</a:t>
                      </a:r>
                      <a:endParaRPr lang="ru-RU" sz="18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388018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Галстук (для мальчиков)</a:t>
                      </a:r>
                      <a:endParaRPr lang="ru-RU" sz="18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синий (повседневный) + красная бабочка (для праздников и торжественных случаев)</a:t>
                      </a:r>
                      <a:endParaRPr lang="ru-RU" sz="18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881767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Банты (для девочек)</a:t>
                      </a:r>
                      <a:endParaRPr lang="ru-RU" sz="18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синие, белые (повседневные) + красные  (для праздников и торжественных случаев)</a:t>
                      </a:r>
                      <a:endParaRPr lang="ru-RU" sz="18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19914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Колготки/носки</a:t>
                      </a:r>
                      <a:endParaRPr lang="ru-RU" sz="18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  <a:r>
                        <a:rPr lang="ru-RU" sz="1800" b="1" i="1" dirty="0" err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елые</a:t>
                      </a:r>
                      <a:r>
                        <a:rPr lang="ru-RU" sz="18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синие, черные</a:t>
                      </a:r>
                      <a:r>
                        <a:rPr lang="en-US" sz="18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1" i="1" dirty="0" err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серые</a:t>
                      </a:r>
                      <a:endParaRPr lang="ru-RU" sz="18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206707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3193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89045" y="298580"/>
            <a:ext cx="10935477" cy="772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320"/>
              </a:lnSpc>
              <a:spcBef>
                <a:spcPts val="600"/>
              </a:spcBef>
            </a:pPr>
            <a:r>
              <a:rPr lang="ru-RU" sz="4800" b="1" i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уроков </a:t>
            </a:r>
            <a:r>
              <a:rPr lang="ru-RU" sz="4800" b="1" i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физической культуры</a:t>
            </a:r>
            <a:endParaRPr lang="ru-RU" sz="4800" b="1" i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9426989"/>
              </p:ext>
            </p:extLst>
          </p:nvPr>
        </p:nvGraphicFramePr>
        <p:xfrm>
          <a:off x="989045" y="1283641"/>
          <a:ext cx="10534239" cy="1261872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2454002">
                  <a:extLst>
                    <a:ext uri="{9D8B030D-6E8A-4147-A177-3AD203B41FA5}">
                      <a16:colId xmlns:a16="http://schemas.microsoft.com/office/drawing/2014/main" val="698605031"/>
                    </a:ext>
                  </a:extLst>
                </a:gridCol>
                <a:gridCol w="8080237">
                  <a:extLst>
                    <a:ext uri="{9D8B030D-6E8A-4147-A177-3AD203B41FA5}">
                      <a16:colId xmlns:a16="http://schemas.microsoft.com/office/drawing/2014/main" val="58126038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Спортивная форма</a:t>
                      </a:r>
                      <a:endParaRPr lang="ru-RU" sz="18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белая футболка, чёрные шорты,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спортивный </a:t>
                      </a:r>
                      <a:r>
                        <a:rPr lang="ru-RU" sz="18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костюм для занятий на улице</a:t>
                      </a:r>
                      <a:endParaRPr lang="ru-RU" sz="18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673475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Спортивная</a:t>
                      </a:r>
                      <a:r>
                        <a:rPr lang="ru-RU" sz="1800" b="1" i="1" baseline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обувь</a:t>
                      </a:r>
                      <a:endParaRPr lang="ru-RU" sz="18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кроссовки или кеды на белой подошве,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чешки для ритмики</a:t>
                      </a:r>
                      <a:endParaRPr lang="ru-RU" sz="18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395352"/>
                  </a:ext>
                </a:extLst>
              </a:tr>
            </a:tbl>
          </a:graphicData>
        </a:graphic>
      </p:graphicFrame>
      <p:pic>
        <p:nvPicPr>
          <p:cNvPr id="7170" name="Picture 2" descr="https://ds05.infourok.ru/uploads/ex/0e7d/0004543c-5f809f49/hello_html_4c9fcf5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3503" y="3416061"/>
            <a:ext cx="5479781" cy="3082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class-g-2017.moy.su/_nw/2/8455022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77" y="3416061"/>
            <a:ext cx="5405731" cy="3040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61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kanztov.ru/uploads/docfotos/%D0%B1%D0%B0%D0%BD%D0%BD%D0%B5%D1%80%20%D1%80%D0%B0%D0%BD%D0%B5%D1%86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67" y="198437"/>
            <a:ext cx="11904133" cy="6287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8127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5880592"/>
              </p:ext>
            </p:extLst>
          </p:nvPr>
        </p:nvGraphicFramePr>
        <p:xfrm>
          <a:off x="804403" y="932563"/>
          <a:ext cx="10392683" cy="4680000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3560563">
                  <a:extLst>
                    <a:ext uri="{9D8B030D-6E8A-4147-A177-3AD203B41FA5}">
                      <a16:colId xmlns:a16="http://schemas.microsoft.com/office/drawing/2014/main" val="1527415626"/>
                    </a:ext>
                  </a:extLst>
                </a:gridCol>
                <a:gridCol w="6207921">
                  <a:extLst>
                    <a:ext uri="{9D8B030D-6E8A-4147-A177-3AD203B41FA5}">
                      <a16:colId xmlns:a16="http://schemas.microsoft.com/office/drawing/2014/main" val="2746620264"/>
                    </a:ext>
                  </a:extLst>
                </a:gridCol>
                <a:gridCol w="624199">
                  <a:extLst>
                    <a:ext uri="{9D8B030D-6E8A-4147-A177-3AD203B41FA5}">
                      <a16:colId xmlns:a16="http://schemas.microsoft.com/office/drawing/2014/main" val="3453362396"/>
                    </a:ext>
                  </a:extLst>
                </a:gridCol>
              </a:tblGrid>
              <a:tr h="360000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349357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Папка для тетрадей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шт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5856486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Тетради 12 листов зелёные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косую узкую </a:t>
                      </a:r>
                      <a:r>
                        <a:rPr lang="ru-RU" sz="2000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частую линейку </a:t>
                      </a:r>
                      <a:r>
                        <a:rPr lang="ru-RU" sz="20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шт.</a:t>
                      </a:r>
                      <a:endParaRPr lang="ru-RU" sz="20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220985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Тетради 12 листов зелёные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клетку (не ограничено)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1350597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Пенал 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fontAlgn="base">
                        <a:spcAft>
                          <a:spcPts val="0"/>
                        </a:spcAft>
                      </a:pPr>
                      <a:r>
                        <a:rPr lang="en-US" sz="20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r>
                        <a:rPr lang="ru-RU" sz="2000" b="1" i="1" dirty="0" err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ягкий</a:t>
                      </a:r>
                      <a:r>
                        <a:rPr lang="ru-RU" sz="20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секционный</a:t>
                      </a:r>
                      <a:endParaRPr lang="ru-RU" sz="20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9396504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Карандаши простые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ТМ (твёрдо-мягкие) и М (мягкие) </a:t>
                      </a:r>
                      <a:endParaRPr lang="ru-RU" sz="20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4422809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Карандаши цветные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абор 12 цветов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6821227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Ластик 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мя</a:t>
                      </a: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гкий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500319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Точилка для карандашей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контейнером 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2492002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Линейка деревянная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см</a:t>
                      </a:r>
                      <a:endParaRPr lang="ru-RU" sz="20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3319978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Обложка для тетрадей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 количеству</a:t>
                      </a:r>
                      <a:r>
                        <a:rPr lang="en-US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тетрадей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7705230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Обложка для учебников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 количеству</a:t>
                      </a:r>
                      <a:r>
                        <a:rPr lang="en-US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учебников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1437989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Ручки шариковые</a:t>
                      </a:r>
                      <a:endParaRPr lang="ru-RU" sz="20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2000" b="1" i="1" dirty="0" err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иний</a:t>
                      </a:r>
                      <a:r>
                        <a:rPr lang="ru-RU" sz="20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цвет пасты</a:t>
                      </a:r>
                      <a:endParaRPr lang="ru-RU" sz="20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75141261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840716" y="160557"/>
            <a:ext cx="7579329" cy="772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320"/>
              </a:lnSpc>
              <a:spcBef>
                <a:spcPts val="600"/>
              </a:spcBef>
            </a:pPr>
            <a:r>
              <a:rPr lang="ru-RU" sz="4800" b="1" i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ранец первокласснику</a:t>
            </a:r>
            <a:endParaRPr lang="ru-RU" sz="4800" b="1" i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https://knopka.org/phpThumb/phpThumb.php?src=/netcat_files/1235/3226/3aeb0bbbd0663da2b49caaaf972ba2c0&amp;w=800&amp;h=800&amp;q=10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890"/>
          <a:stretch/>
        </p:blipFill>
        <p:spPr bwMode="auto">
          <a:xfrm rot="1683935">
            <a:off x="9074483" y="1138765"/>
            <a:ext cx="2713889" cy="19418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https://avatars.mds.yandex.net/get-mpic/4866352/img_id6979443244443466879.jpeg/ori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55" b="89819" l="237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20" t="22625" b="14122"/>
          <a:stretch/>
        </p:blipFill>
        <p:spPr bwMode="auto">
          <a:xfrm rot="20255015">
            <a:off x="8664211" y="4125027"/>
            <a:ext cx="3141980" cy="208805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0373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3593127"/>
              </p:ext>
            </p:extLst>
          </p:nvPr>
        </p:nvGraphicFramePr>
        <p:xfrm>
          <a:off x="605863" y="1214965"/>
          <a:ext cx="11107443" cy="5413874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4146807">
                  <a:extLst>
                    <a:ext uri="{9D8B030D-6E8A-4147-A177-3AD203B41FA5}">
                      <a16:colId xmlns:a16="http://schemas.microsoft.com/office/drawing/2014/main" val="2293795596"/>
                    </a:ext>
                  </a:extLst>
                </a:gridCol>
                <a:gridCol w="6960636">
                  <a:extLst>
                    <a:ext uri="{9D8B030D-6E8A-4147-A177-3AD203B41FA5}">
                      <a16:colId xmlns:a16="http://schemas.microsoft.com/office/drawing/2014/main" val="278112542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Бумага для рисования</a:t>
                      </a:r>
                      <a:endParaRPr lang="ru-RU" sz="26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А4</a:t>
                      </a:r>
                      <a:endParaRPr lang="ru-RU" sz="26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64220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Кисти для рисования</a:t>
                      </a:r>
                      <a:endParaRPr lang="ru-RU" sz="26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i="1" spc="15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натуральный ворс, классическая круглая форма, разных размеров: тонкая, средняя, крупная.</a:t>
                      </a:r>
                      <a:endParaRPr lang="ru-RU" sz="26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691853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Краски акварельные </a:t>
                      </a:r>
                      <a:endParaRPr lang="ru-RU" sz="26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набор</a:t>
                      </a:r>
                      <a:endParaRPr lang="ru-RU" sz="26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891878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Краски гуашевые</a:t>
                      </a:r>
                      <a:endParaRPr lang="ru-RU" sz="26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набор</a:t>
                      </a:r>
                      <a:endParaRPr lang="ru-RU" sz="26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225838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Мелки восковые цветные</a:t>
                      </a:r>
                      <a:endParaRPr lang="ru-RU" sz="26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набор</a:t>
                      </a:r>
                      <a:endParaRPr lang="ru-RU" sz="26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067882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Палитра для красок</a:t>
                      </a:r>
                      <a:endParaRPr lang="ru-RU" sz="26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2600" b="1" i="1" dirty="0" err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</a:t>
                      </a:r>
                      <a:endParaRPr lang="ru-RU" sz="26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7975019"/>
                  </a:ext>
                </a:extLst>
              </a:tr>
              <a:tr h="401438">
                <a:tc>
                  <a:txBody>
                    <a:bodyPr/>
                    <a:lstStyle/>
                    <a:p>
                      <a:pPr algn="l">
                        <a:lnSpc>
                          <a:spcPts val="3100"/>
                        </a:lnSpc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ru-RU" sz="26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Карандаши цветные </a:t>
                      </a:r>
                      <a:endParaRPr lang="ru-RU" sz="26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100"/>
                        </a:lnSpc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ru-RU" sz="2600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6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2600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ru-RU" sz="2600" b="1" i="1" spc="164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-16</a:t>
                      </a:r>
                      <a:r>
                        <a:rPr lang="ru-RU" sz="2600" b="1" i="1" spc="5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6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цветов)</a:t>
                      </a:r>
                      <a:endParaRPr lang="ru-RU" sz="26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0159511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Фломастеры </a:t>
                      </a:r>
                      <a:endParaRPr lang="ru-RU" sz="26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набор</a:t>
                      </a:r>
                      <a:endParaRPr lang="ru-RU" sz="26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77793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Клеёнка на парту</a:t>
                      </a:r>
                      <a:endParaRPr lang="ru-RU" sz="26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 на 50</a:t>
                      </a:r>
                      <a:endParaRPr lang="ru-RU" sz="26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634878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Стакан-непроливайка</a:t>
                      </a:r>
                      <a:endParaRPr lang="ru-RU" sz="26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2600" b="1" i="1" dirty="0" err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</a:t>
                      </a:r>
                      <a:endParaRPr lang="ru-RU" sz="26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99617590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324460" y="298580"/>
            <a:ext cx="5670250" cy="772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320"/>
              </a:lnSpc>
              <a:spcBef>
                <a:spcPts val="600"/>
              </a:spcBef>
            </a:pPr>
            <a:r>
              <a:rPr lang="ru-RU" sz="4800" b="1" i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уроков </a:t>
            </a:r>
            <a:r>
              <a:rPr lang="ru-RU" sz="4800" b="1" i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ИЗО</a:t>
            </a:r>
            <a:endParaRPr lang="ru-RU" sz="4800" b="1" i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4630" b="80370" l="33021" r="67708"/>
                    </a14:imgEffect>
                  </a14:imgLayer>
                </a14:imgProps>
              </a:ext>
            </a:extLst>
          </a:blip>
          <a:srcRect l="34005" t="26382" r="33466" b="21628"/>
          <a:stretch/>
        </p:blipFill>
        <p:spPr>
          <a:xfrm>
            <a:off x="7892716" y="2982167"/>
            <a:ext cx="3820590" cy="34346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38325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18174" y="167951"/>
            <a:ext cx="6512617" cy="7720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5320"/>
              </a:lnSpc>
              <a:spcBef>
                <a:spcPts val="600"/>
              </a:spcBef>
            </a:pPr>
            <a:r>
              <a:rPr lang="ru-RU" sz="4800" b="1" i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уроков технологии</a:t>
            </a:r>
            <a:endParaRPr lang="ru-RU" sz="4800" b="1" i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7193712"/>
              </p:ext>
            </p:extLst>
          </p:nvPr>
        </p:nvGraphicFramePr>
        <p:xfrm>
          <a:off x="693905" y="1104179"/>
          <a:ext cx="10840368" cy="5096235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4086642">
                  <a:extLst>
                    <a:ext uri="{9D8B030D-6E8A-4147-A177-3AD203B41FA5}">
                      <a16:colId xmlns:a16="http://schemas.microsoft.com/office/drawing/2014/main" val="1891766180"/>
                    </a:ext>
                  </a:extLst>
                </a:gridCol>
                <a:gridCol w="6753726">
                  <a:extLst>
                    <a:ext uri="{9D8B030D-6E8A-4147-A177-3AD203B41FA5}">
                      <a16:colId xmlns:a16="http://schemas.microsoft.com/office/drawing/2014/main" val="1309004255"/>
                    </a:ext>
                  </a:extLst>
                </a:gridCol>
              </a:tblGrid>
              <a:tr h="1468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Бумага цветная</a:t>
                      </a:r>
                      <a:endParaRPr lang="ru-RU" sz="28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95" marR="53295" marT="7402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набор</a:t>
                      </a:r>
                      <a:endParaRPr lang="ru-RU" sz="28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95" marR="53295" marT="7402" marB="0"/>
                </a:tc>
                <a:extLst>
                  <a:ext uri="{0D108BD9-81ED-4DB2-BD59-A6C34878D82A}">
                    <a16:rowId xmlns:a16="http://schemas.microsoft.com/office/drawing/2014/main" val="3657500353"/>
                  </a:ext>
                </a:extLst>
              </a:tr>
              <a:tr h="1468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Картон цветной</a:t>
                      </a:r>
                      <a:endParaRPr lang="ru-RU" sz="28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95" marR="53295" marT="7402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набор</a:t>
                      </a:r>
                      <a:endParaRPr lang="ru-RU" sz="28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95" marR="53295" marT="7402" marB="0"/>
                </a:tc>
                <a:extLst>
                  <a:ext uri="{0D108BD9-81ED-4DB2-BD59-A6C34878D82A}">
                    <a16:rowId xmlns:a16="http://schemas.microsoft.com/office/drawing/2014/main" val="2721776117"/>
                  </a:ext>
                </a:extLst>
              </a:tr>
              <a:tr h="1468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Картон белый </a:t>
                      </a:r>
                      <a:endParaRPr lang="ru-RU" sz="28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95" marR="53295" marT="7402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набор</a:t>
                      </a:r>
                      <a:endParaRPr lang="ru-RU" sz="28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95" marR="53295" marT="7402" marB="0"/>
                </a:tc>
                <a:extLst>
                  <a:ext uri="{0D108BD9-81ED-4DB2-BD59-A6C34878D82A}">
                    <a16:rowId xmlns:a16="http://schemas.microsoft.com/office/drawing/2014/main" val="3987734721"/>
                  </a:ext>
                </a:extLst>
              </a:tr>
              <a:tr h="1468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Ножницы</a:t>
                      </a:r>
                      <a:endParaRPr lang="ru-RU" sz="28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95" marR="53295" marT="7402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закругленными концами в чехле</a:t>
                      </a:r>
                      <a:endParaRPr lang="ru-RU" sz="28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95" marR="53295" marT="7402" marB="0"/>
                </a:tc>
                <a:extLst>
                  <a:ext uri="{0D108BD9-81ED-4DB2-BD59-A6C34878D82A}">
                    <a16:rowId xmlns:a16="http://schemas.microsoft.com/office/drawing/2014/main" val="2618420622"/>
                  </a:ext>
                </a:extLst>
              </a:tr>
              <a:tr h="1468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Клей ПВА</a:t>
                      </a:r>
                      <a:endParaRPr lang="ru-RU" sz="28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95" marR="53295" marT="7402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2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дозатором</a:t>
                      </a:r>
                      <a:endParaRPr lang="ru-RU" sz="28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95" marR="53295" marT="7402" marB="0"/>
                </a:tc>
                <a:extLst>
                  <a:ext uri="{0D108BD9-81ED-4DB2-BD59-A6C34878D82A}">
                    <a16:rowId xmlns:a16="http://schemas.microsoft.com/office/drawing/2014/main" val="1244055129"/>
                  </a:ext>
                </a:extLst>
              </a:tr>
              <a:tr h="1468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Клей-карандаш</a:t>
                      </a:r>
                      <a:endParaRPr lang="ru-RU" sz="28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95" marR="53295" marT="7402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шт</a:t>
                      </a:r>
                      <a:endParaRPr lang="ru-RU" sz="28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95" marR="53295" marT="7402" marB="0"/>
                </a:tc>
                <a:extLst>
                  <a:ext uri="{0D108BD9-81ED-4DB2-BD59-A6C34878D82A}">
                    <a16:rowId xmlns:a16="http://schemas.microsoft.com/office/drawing/2014/main" val="3174135383"/>
                  </a:ext>
                </a:extLst>
              </a:tr>
              <a:tr h="1468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Фартук, косынка  и нарукавники для труда</a:t>
                      </a:r>
                      <a:endParaRPr lang="ru-RU" sz="28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95" marR="53295" marT="7402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2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 мягкой ткани</a:t>
                      </a:r>
                      <a:endParaRPr lang="ru-RU" sz="28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95" marR="53295" marT="7402" marB="0"/>
                </a:tc>
                <a:extLst>
                  <a:ext uri="{0D108BD9-81ED-4DB2-BD59-A6C34878D82A}">
                    <a16:rowId xmlns:a16="http://schemas.microsoft.com/office/drawing/2014/main" val="818800335"/>
                  </a:ext>
                </a:extLst>
              </a:tr>
              <a:tr h="1468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Доска для пластилина</a:t>
                      </a:r>
                      <a:endParaRPr lang="ru-RU" sz="28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95" marR="53295" marT="7402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шт</a:t>
                      </a:r>
                      <a:endParaRPr lang="ru-RU" sz="28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95" marR="53295" marT="7402" marB="0"/>
                </a:tc>
                <a:extLst>
                  <a:ext uri="{0D108BD9-81ED-4DB2-BD59-A6C34878D82A}">
                    <a16:rowId xmlns:a16="http://schemas.microsoft.com/office/drawing/2014/main" val="1450889990"/>
                  </a:ext>
                </a:extLst>
              </a:tr>
              <a:tr h="1468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Фломастеры </a:t>
                      </a:r>
                      <a:endParaRPr lang="ru-RU" sz="28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95" marR="53295" marT="7402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набор</a:t>
                      </a:r>
                      <a:endParaRPr lang="ru-RU" sz="28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95" marR="53295" marT="7402" marB="0"/>
                </a:tc>
                <a:extLst>
                  <a:ext uri="{0D108BD9-81ED-4DB2-BD59-A6C34878D82A}">
                    <a16:rowId xmlns:a16="http://schemas.microsoft.com/office/drawing/2014/main" val="2520796722"/>
                  </a:ext>
                </a:extLst>
              </a:tr>
              <a:tr h="1468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Клеёнка на парту</a:t>
                      </a:r>
                      <a:endParaRPr lang="ru-RU" sz="28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95" marR="53295" marT="7402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 на 50</a:t>
                      </a:r>
                      <a:endParaRPr lang="ru-RU" sz="28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95" marR="53295" marT="7402" marB="0"/>
                </a:tc>
                <a:extLst>
                  <a:ext uri="{0D108BD9-81ED-4DB2-BD59-A6C34878D82A}">
                    <a16:rowId xmlns:a16="http://schemas.microsoft.com/office/drawing/2014/main" val="3270962956"/>
                  </a:ext>
                </a:extLst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4474" t="11834" r="28597" b="10973"/>
          <a:stretch/>
        </p:blipFill>
        <p:spPr>
          <a:xfrm>
            <a:off x="7876673" y="3462369"/>
            <a:ext cx="3805195" cy="29022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66489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18174" y="167951"/>
            <a:ext cx="4924553" cy="7720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5320"/>
              </a:lnSpc>
              <a:spcBef>
                <a:spcPts val="600"/>
              </a:spcBef>
            </a:pPr>
            <a:r>
              <a:rPr lang="ru-RU" sz="4800" b="1" i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Полезные мелочи</a:t>
            </a:r>
            <a:endParaRPr lang="ru-RU" sz="4800" b="1" i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6170236"/>
              </p:ext>
            </p:extLst>
          </p:nvPr>
        </p:nvGraphicFramePr>
        <p:xfrm>
          <a:off x="1379501" y="1322048"/>
          <a:ext cx="8669267" cy="1682496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5685819">
                  <a:extLst>
                    <a:ext uri="{9D8B030D-6E8A-4147-A177-3AD203B41FA5}">
                      <a16:colId xmlns:a16="http://schemas.microsoft.com/office/drawing/2014/main" val="1128486863"/>
                    </a:ext>
                  </a:extLst>
                </a:gridCol>
                <a:gridCol w="2983448">
                  <a:extLst>
                    <a:ext uri="{9D8B030D-6E8A-4147-A177-3AD203B41FA5}">
                      <a16:colId xmlns:a16="http://schemas.microsoft.com/office/drawing/2014/main" val="227314154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Закладки для учебников</a:t>
                      </a:r>
                      <a:endParaRPr lang="ru-RU" sz="24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r>
                        <a:rPr lang="ru-RU" sz="24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 каждый учебник</a:t>
                      </a:r>
                      <a:endParaRPr lang="ru-RU" sz="24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3442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Подставка для книг</a:t>
                      </a:r>
                      <a:endParaRPr lang="ru-RU" sz="24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шт</a:t>
                      </a:r>
                      <a:endParaRPr lang="ru-RU" sz="24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138899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Подставка для ручек и карандашей</a:t>
                      </a:r>
                      <a:endParaRPr lang="ru-RU" sz="24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шт</a:t>
                      </a:r>
                      <a:endParaRPr lang="ru-RU" sz="2400" b="1" i="1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392842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Влажные и сухие салфетки</a:t>
                      </a:r>
                      <a:endParaRPr lang="ru-RU" sz="24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2400" b="1" i="1" dirty="0" err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</a:t>
                      </a:r>
                      <a:endParaRPr lang="ru-RU" sz="24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9161716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111730" y="5942876"/>
            <a:ext cx="10332700" cy="6586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Примечание: </a:t>
            </a:r>
            <a:r>
              <a:rPr lang="ru-RU" sz="3200" b="1" i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желательно </a:t>
            </a:r>
            <a:r>
              <a:rPr lang="ru-RU" sz="3200" b="1" i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 вещи ребенка подписать</a:t>
            </a:r>
            <a:r>
              <a:rPr lang="ru-RU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2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48" name="Picture 8" descr="https://cdn.culture.ru/images/c29647d9-82a5-57d0-8eb3-86e0ffbbf0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1470">
            <a:off x="8049191" y="3604363"/>
            <a:ext cx="3437360" cy="18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2" name="Picture 12" descr="https://img.labirint.ru/rcimg/1c816cfd6ba05c663c616844cab030fc/1920x1080/comments_pic/1925/origin_2_8f91f0549e356b9bfa639eff99e7be44.jpeg?156084476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4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13454">
            <a:off x="1391593" y="3416726"/>
            <a:ext cx="2251501" cy="225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14" descr="https://epicentre24.ru/upload/iblock/f63/vnil8rwyws714b3aromi5j9proo43911/0dcfc88f-cdfc-11ea-a3ff-7085c2fa7ede_4f21195a-05ac-11ec-8f77-f881a6b974d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56" name="Picture 16" descr="https://avatars.mds.yandex.net/get-zen_doc/40663/pub_5dcd1700a02e001559b69e9f_5dcd1d3d902e62533e35deff/scale_120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33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2466" y="2959136"/>
            <a:ext cx="3909089" cy="293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0086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012111" y="296091"/>
            <a:ext cx="7734233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5980"/>
              </a:lnSpc>
              <a:spcBef>
                <a:spcPts val="600"/>
              </a:spcBef>
            </a:pPr>
            <a:r>
              <a:rPr lang="ru-RU" sz="60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документов</a:t>
            </a:r>
            <a:endParaRPr lang="ru-RU" sz="6000" b="1" i="1" u="sng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12111" y="1325816"/>
            <a:ext cx="897721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b="1" i="1" spc="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en-US" sz="3600" b="1" i="1" spc="5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3600" b="1" i="1" spc="5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явление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b="1" i="1" spc="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</a:t>
            </a:r>
            <a:r>
              <a:rPr lang="ru-RU" sz="3600" b="1" i="1" spc="-3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spc="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одного</a:t>
            </a:r>
            <a:r>
              <a:rPr lang="ru-RU" sz="3600" b="1" i="1" spc="-2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3600" b="1" i="1" spc="5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</a:t>
            </a:r>
            <a:endParaRPr lang="ru-RU" sz="3600" b="1" i="1" spc="5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b="1" i="1" spc="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свидетельство</a:t>
            </a:r>
            <a:r>
              <a:rPr lang="ru-RU" sz="3600" b="1" i="1" spc="-4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3600" b="1" i="1" spc="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рождении</a:t>
            </a:r>
            <a:r>
              <a:rPr lang="ru-RU" sz="3600" b="1" i="1" spc="-2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spc="5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b="1" i="1" spc="5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свидетельство</a:t>
            </a:r>
            <a:r>
              <a:rPr lang="ru-RU" sz="3600" b="1" i="1" spc="-4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3600" b="1" i="1" spc="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регистрации</a:t>
            </a:r>
            <a:r>
              <a:rPr lang="ru-RU" sz="3600" b="1" i="1" spc="-4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spc="5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</a:t>
            </a:r>
            <a:r>
              <a:rPr lang="ru-RU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3600" b="1" i="1" spc="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месту</a:t>
            </a:r>
            <a:r>
              <a:rPr lang="ru-RU" sz="3600" b="1" i="1" spc="-2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spc="5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жительства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</a:t>
            </a:r>
            <a:r>
              <a:rPr lang="ru-RU" sz="3600" b="1" i="1" spc="-1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spc="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карта</a:t>
            </a:r>
            <a:endParaRPr lang="ru-RU" sz="36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571500">
              <a:buFont typeface="Arial" panose="020B0604020202020204" pitchFamily="34" charset="0"/>
              <a:buChar char="•"/>
            </a:pPr>
            <a:r>
              <a:rPr lang="ru-RU" sz="3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медицинский</a:t>
            </a:r>
            <a:r>
              <a:rPr lang="ru-RU" sz="3600" b="1" i="1" spc="-1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полис</a:t>
            </a:r>
          </a:p>
          <a:p>
            <a:pPr marL="609600" indent="-571500">
              <a:buFont typeface="Arial" panose="020B0604020202020204" pitchFamily="34" charset="0"/>
              <a:buChar char="•"/>
            </a:pPr>
            <a:r>
              <a:rPr lang="ru-RU" sz="3600" b="1" i="1" spc="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страховое</a:t>
            </a:r>
            <a:r>
              <a:rPr lang="ru-RU" sz="3600" b="1" i="1" spc="-2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пенсионное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b="1" i="1" spc="5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свидетельство</a:t>
            </a:r>
            <a:endParaRPr lang="ru-RU" sz="36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27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96100" y="576846"/>
            <a:ext cx="1025745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425"/>
              </a:lnSpc>
              <a:spcBef>
                <a:spcPts val="600"/>
              </a:spcBef>
            </a:pPr>
            <a:r>
              <a:rPr lang="ru-RU" sz="5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5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Если</a:t>
            </a:r>
            <a:r>
              <a:rPr lang="en-US" sz="5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</a:t>
            </a:r>
            <a:r>
              <a:rPr lang="en-US" sz="5400" b="1" i="1" spc="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удается</a:t>
            </a:r>
            <a:r>
              <a:rPr lang="en-US" sz="5400" b="1" i="1" spc="1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добиться</a:t>
            </a:r>
            <a:endParaRPr lang="ru-RU" sz="54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4320"/>
              </a:lnSpc>
              <a:spcBef>
                <a:spcPts val="600"/>
              </a:spcBef>
            </a:pPr>
            <a:r>
              <a:rPr lang="en-US" sz="5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успеха</a:t>
            </a:r>
            <a:r>
              <a:rPr lang="en-US" sz="5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5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школе</a:t>
            </a:r>
            <a:r>
              <a:rPr lang="en-US" sz="5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en-US" sz="5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него</a:t>
            </a:r>
            <a:r>
              <a:rPr lang="en-US" sz="5400" b="1" i="1" spc="1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есть</a:t>
            </a:r>
            <a:r>
              <a:rPr lang="en-US" sz="5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все</a:t>
            </a:r>
            <a:endParaRPr lang="ru-RU" sz="54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4040">
              <a:lnSpc>
                <a:spcPts val="4320"/>
              </a:lnSpc>
              <a:spcBef>
                <a:spcPts val="600"/>
              </a:spcBef>
            </a:pPr>
            <a:r>
              <a:rPr lang="en-US" sz="5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шансы</a:t>
            </a:r>
            <a:r>
              <a:rPr lang="en-US" sz="5400" b="1" i="1" spc="2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spc="-5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5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успех</a:t>
            </a:r>
            <a:r>
              <a:rPr lang="en-US" sz="5400" b="1" i="1" spc="1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en-US" sz="5400" b="1" i="1" spc="-5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жизни</a:t>
            </a:r>
            <a:r>
              <a:rPr lang="en-US" sz="5400" b="1" i="1" spc="-5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5400" b="1" i="1" spc="-5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4040" algn="r">
              <a:lnSpc>
                <a:spcPts val="4320"/>
              </a:lnSpc>
              <a:spcBef>
                <a:spcPts val="600"/>
              </a:spcBef>
              <a:spcAft>
                <a:spcPts val="0"/>
              </a:spcAft>
            </a:pPr>
            <a:endParaRPr lang="ru-RU" sz="5400" b="1" i="1" spc="-5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4040" algn="r">
              <a:lnSpc>
                <a:spcPts val="4320"/>
              </a:lnSpc>
              <a:spcBef>
                <a:spcPts val="600"/>
              </a:spcBef>
              <a:spcAft>
                <a:spcPts val="0"/>
              </a:spcAft>
            </a:pPr>
            <a:r>
              <a:rPr lang="ru-RU" sz="5400" b="1" i="1" spc="-5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У.Глассер</a:t>
            </a:r>
            <a:endParaRPr lang="en-US" sz="5400" b="1" i="1" spc="-5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lh4.googleusercontent.com/6iciV-UyTCp8v_t3i6_RlxUJod2HGWfj7Y9MyvZ2RCzL-w8d3I2v-dQ940XCwqVxFNgIvoMByaclUABfJw9D8hIjOT_gz5v_xX8e7E8kq0foTJ7UyaEW5L-vOyIb3fBMdXnHD-t4=s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80066">
            <a:off x="1574569" y="2937231"/>
            <a:ext cx="5006257" cy="33375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8630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2458" y="2294626"/>
            <a:ext cx="11202838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Обновленная </a:t>
            </a:r>
            <a:r>
              <a:rPr lang="ru-RU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редакция ФГОС сохраняет принципы вариативности в формировании школами основных образовательных программ, а также учета интереса и возможностей как образовательных организаций, так и обучающихся</a:t>
            </a:r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base"/>
            <a:endParaRPr lang="ru-RU" sz="1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1 сентября 2022 года обучающиеся 1-х и 5-х классов будут учиться по обновленным ФГОС НОО и ФГОС ООО</a:t>
            </a:r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base"/>
            <a:endParaRPr lang="ru-RU" sz="1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ФГОС - совокупность требований, которые обязательно должна выполнить каждая школа, организуя процесс обучения и воспитания.</a:t>
            </a:r>
          </a:p>
        </p:txBody>
      </p:sp>
      <p:pic>
        <p:nvPicPr>
          <p:cNvPr id="12292" name="Picture 4" descr="https://nov7.ru/wp-content/uploads/2022/04/fgos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00" y="495939"/>
            <a:ext cx="3881887" cy="1798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67787" y="283464"/>
            <a:ext cx="788490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Министерством просвещения 31 мая 2021 года утверждены федеральные государственные образовательные стандарты начального общего и основного общего </a:t>
            </a:r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образования.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01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9304" y="0"/>
            <a:ext cx="1151338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Требования, предъявляемые к будущим первоклассникам, согласно Федеральному Государственному образовательному стандарту начального общего образования (ФГОС НОО)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15480" y="1693340"/>
            <a:ext cx="10186929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ОБЩИЙ КРУГОЗОР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называть: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свое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имя, фамилию и отчество;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свой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 и дату рождения;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фамилию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имя и отчество родителей, их род занятий и место работы;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имена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других членов семьи и кем они ему приходятся;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свой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адрес – город/поселок, улицу, дом, подъезд, этаж, квартиру – и номер телефона 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страну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в которой живет, и ее столицу;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цвета и их оттенки;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части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тела человека;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одежды, обуви, головные уборы;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профессии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виды спорта;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виды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наземного, водного, воздушного транспорта;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известные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русские народные сказки;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великих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русских поэтов и писателей.</a:t>
            </a:r>
          </a:p>
        </p:txBody>
      </p:sp>
    </p:spTree>
    <p:extLst>
      <p:ext uri="{BB962C8B-B14F-4D97-AF65-F5344CB8AC3E}">
        <p14:creationId xmlns:p14="http://schemas.microsoft.com/office/powerpoint/2010/main" val="3974831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9304" y="0"/>
            <a:ext cx="1151338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Требования, предъявляемые к будущим первоклассникам, согласно Федеральному Государственному образовательному стандарту начального общего образования (ФГОС НОО)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61013" y="1650809"/>
            <a:ext cx="1006997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РЕЧИ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уметь: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четко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произносить все звуки, иметь хорошую артикуляцию;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выделять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определенный звук в слове интонацией;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место звука в слове;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и последовательность звуков в коротких словах;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произносить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слова по слогам с хлопками или притопами;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слово по его порядковому номеру в предложении;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единственное и множественное число, живое и неживое, женский и мужской род; знать разницу между гласными и согласными звуками;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группу предметов обобщающим словом;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 по картинке;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последовательно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пересказывать рассказ;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предложение из 3-5 предложенных слов;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тексты по жанру – стихотворение, рассказ, сказка;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заучивать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наизусть и выразительно рассказывать небольшие стихотворения.</a:t>
            </a:r>
          </a:p>
        </p:txBody>
      </p:sp>
    </p:spTree>
    <p:extLst>
      <p:ext uri="{BB962C8B-B14F-4D97-AF65-F5344CB8AC3E}">
        <p14:creationId xmlns:p14="http://schemas.microsoft.com/office/powerpoint/2010/main" val="2709264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9304" y="0"/>
            <a:ext cx="1151338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Требования, предъявляемые к будущим первоклассникам, согласно Федеральному Государственному образовательному стандарту начального общего образования (ФГОС НОО)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87891" y="1778582"/>
            <a:ext cx="976162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знать и уметь: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цифры от 0 до 9;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уметь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называть числа в пределах 10 в прямом и обратном порядке;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уметь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называть число в пределах 10, предшествующее названному и следующее за ним;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понимать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смысл знаков «+», «–», «=», «&gt;», «&lt;» и уметь сравнивать числа от 0 до 10;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уметь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обозначить количество предметов с помощью цифр;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уметь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сравнить количество предметов в двух группах;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решать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простые задачи на сложение и вычитание в пределах 10;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названия геометрических фигур;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уметь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сравнивать предметы по размеру, форме, цвету и группировать их по этому признаку; ориентироваться в пространственных понятиях. </a:t>
            </a:r>
          </a:p>
        </p:txBody>
      </p:sp>
    </p:spTree>
    <p:extLst>
      <p:ext uri="{BB962C8B-B14F-4D97-AF65-F5344CB8AC3E}">
        <p14:creationId xmlns:p14="http://schemas.microsoft.com/office/powerpoint/2010/main" val="299171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9304" y="0"/>
            <a:ext cx="1151338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Требования, предъявляемые к будущим первоклассникам, согласно Федеральному Государственному образовательному стандарту начального общего образования (ФГОС НОО)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264336" y="1896803"/>
            <a:ext cx="813484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МОТОРИКА, ПОДГОТОВКА РУКИ К ПИСЬМУ.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уметь: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держать карандаш, ручку, кисточку;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складывать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геометрические фигуры из счетных палочек, складывать фигуры по образцу;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рисовать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геометрические фигуры;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закрашивать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карандашом и штриховать фигуры, не выходя за контуры; проводить без линейки прямую горизонтальную или вертикальную линию;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аккуратно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вырезать из бумаги;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лепить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из пластилина и глины;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клеить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делать аппликации из цветной бумаги.</a:t>
            </a:r>
          </a:p>
        </p:txBody>
      </p:sp>
    </p:spTree>
    <p:extLst>
      <p:ext uri="{BB962C8B-B14F-4D97-AF65-F5344CB8AC3E}">
        <p14:creationId xmlns:p14="http://schemas.microsoft.com/office/powerpoint/2010/main" val="119593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9304" y="0"/>
            <a:ext cx="1151338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Требования, предъявляемые к будущим первоклассникам, согласно Федеральному Государственному образовательному стандарту начального общего образования (ФГОС НОО)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12471" y="2031975"/>
            <a:ext cx="850999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ОКРУЖАЮЩИЙ МИР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необходимо: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домашних и диких животных,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уметь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называть детенышей животных;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зимующих и перелетных птиц,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птиц по внешнему виду;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различать растения, характерные для родного края, и называть их особенности; знать названия овощей, фруктов, ягод;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иметь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о различных природных явлениях;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называть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правильной последовательности – дни недели, месяцы, времена года.</a:t>
            </a:r>
          </a:p>
        </p:txBody>
      </p:sp>
    </p:spTree>
    <p:extLst>
      <p:ext uri="{BB962C8B-B14F-4D97-AF65-F5344CB8AC3E}">
        <p14:creationId xmlns:p14="http://schemas.microsoft.com/office/powerpoint/2010/main" val="365267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9304" y="0"/>
            <a:ext cx="1151338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Требования, предъявляемые к будущим первоклассникам, согласно Федеральному Государственному образовательному стандарту начального общего образования (ФГОС НОО)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00515" y="1384995"/>
            <a:ext cx="1059096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 еще должен уметь будущий первоклассник: </a:t>
            </a: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Понимать 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точно выполнять задания взрослого. </a:t>
            </a:r>
            <a:endParaRPr lang="ru-RU" sz="24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Действовать 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образцу. </a:t>
            </a:r>
            <a:endParaRPr lang="ru-RU" sz="24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Видеть 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причинно-следственные связи между явлениями. </a:t>
            </a:r>
            <a:endParaRPr lang="ru-RU" sz="24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Внимательно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не отвлекаясь, слушать или заниматься монотонной деятельностью 30-35 минут. </a:t>
            </a:r>
            <a:endParaRPr lang="ru-RU" sz="24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Запоминать 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называть по памяти фигуры, слова, картинки, символы, цифры . Выполнять основные физические упражнения, играть в простые спортивные игры. </a:t>
            </a:r>
            <a:endParaRPr lang="ru-RU" sz="24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Без 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стеснения находиться в коллективе детей и взрослых. </a:t>
            </a:r>
            <a:endParaRPr lang="ru-RU" sz="24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Уметь 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вежливо общаться с взрослыми. </a:t>
            </a:r>
            <a:endParaRPr lang="ru-RU" sz="24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Разговаривать 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спокойно, без крика и лишних эмоций. </a:t>
            </a:r>
            <a:endParaRPr lang="ru-RU" sz="24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Следить 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 аккуратностью своего внешнего вида и чистотой личных вещей.</a:t>
            </a:r>
          </a:p>
        </p:txBody>
      </p:sp>
    </p:spTree>
    <p:extLst>
      <p:ext uri="{BB962C8B-B14F-4D97-AF65-F5344CB8AC3E}">
        <p14:creationId xmlns:p14="http://schemas.microsoft.com/office/powerpoint/2010/main" val="3667703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9392" y="394273"/>
            <a:ext cx="11111023" cy="772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320"/>
              </a:lnSpc>
              <a:spcBef>
                <a:spcPts val="600"/>
              </a:spcBef>
            </a:pPr>
            <a:r>
              <a:rPr lang="ru-RU" sz="6600" b="1" i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 приготовить к школе?</a:t>
            </a:r>
            <a:endParaRPr lang="ru-RU" sz="6600" b="1" i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https://cdn4.imgbb.ru/community/47/473080/202003/0970b3f25f7c5d2c5eb676634b42bf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1844" y="1371599"/>
            <a:ext cx="7051745" cy="515601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4474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996</TotalTime>
  <Words>1259</Words>
  <Application>Microsoft Office PowerPoint</Application>
  <PresentationFormat>Широкоэкранный</PresentationFormat>
  <Paragraphs>224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Учитель Гимназии №75</dc:creator>
  <cp:lastModifiedBy>Учитель Гимназии №75</cp:lastModifiedBy>
  <cp:revision>25</cp:revision>
  <dcterms:created xsi:type="dcterms:W3CDTF">2022-04-26T06:30:56Z</dcterms:created>
  <dcterms:modified xsi:type="dcterms:W3CDTF">2022-04-27T13:46:11Z</dcterms:modified>
</cp:coreProperties>
</file>